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58" r:id="rId7"/>
    <p:sldId id="259" r:id="rId8"/>
    <p:sldId id="260" r:id="rId9"/>
    <p:sldId id="278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188741430982612"/>
          <c:y val="2.9881375122227369E-2"/>
          <c:w val="0.79811258569017385"/>
          <c:h val="0.844539653131593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6E-47C9-8C79-73DF0D2E89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27"/>
        <c:axId val="886489736"/>
        <c:axId val="886498920"/>
      </c:barChart>
      <c:catAx>
        <c:axId val="886489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886498920"/>
        <c:crosses val="autoZero"/>
        <c:auto val="1"/>
        <c:lblAlgn val="ctr"/>
        <c:lblOffset val="100"/>
        <c:noMultiLvlLbl val="0"/>
      </c:catAx>
      <c:valAx>
        <c:axId val="886498920"/>
        <c:scaling>
          <c:orientation val="minMax"/>
          <c:max val="40000"/>
        </c:scaling>
        <c:delete val="0"/>
        <c:axPos val="l"/>
        <c:majorGridlines>
          <c:spPr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886489736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D97-46FD-8DF1-2C3ADBDB8AB0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D97-46FD-8DF1-2C3ADBDB8AB0}"/>
              </c:ext>
            </c:extLst>
          </c:dPt>
          <c:dPt>
            <c:idx val="2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D97-46FD-8DF1-2C3ADBDB8AB0}"/>
              </c:ext>
            </c:extLst>
          </c:dPt>
          <c:dPt>
            <c:idx val="3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D97-46FD-8DF1-2C3ADBDB8AB0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32</c:v>
                </c:pt>
                <c:pt idx="3">
                  <c:v>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9D97-46FD-8DF1-2C3ADBDB8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B08-41AD-AD4E-879FBE369C2E}"/>
              </c:ext>
            </c:extLst>
          </c:dPt>
          <c:dPt>
            <c:idx val="1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B08-41AD-AD4E-879FBE369C2E}"/>
              </c:ext>
            </c:extLst>
          </c:dPt>
          <c:dPt>
            <c:idx val="2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B08-41AD-AD4E-879FBE369C2E}"/>
              </c:ext>
            </c:extLst>
          </c:dPt>
          <c:dPt>
            <c:idx val="3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B08-41AD-AD4E-879FBE369C2E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32</c:v>
                </c:pt>
                <c:pt idx="3">
                  <c:v>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1B08-41AD-AD4E-879FBE369C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287-43F2-B453-167849D75AA2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287-43F2-B453-167849D75AA2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accent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287-43F2-B453-167849D75AA2}"/>
              </c:ext>
            </c:extLst>
          </c:dPt>
          <c:dPt>
            <c:idx val="3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287-43F2-B453-167849D75AA2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32</c:v>
                </c:pt>
                <c:pt idx="3">
                  <c:v>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E287-43F2-B453-167849D75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A03-4FE1-B401-AAA582CF5402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A03-4FE1-B401-AAA582CF5402}"/>
              </c:ext>
            </c:extLst>
          </c:dPt>
          <c:dPt>
            <c:idx val="2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A03-4FE1-B401-AAA582CF5402}"/>
              </c:ext>
            </c:extLst>
          </c:dPt>
          <c:dPt>
            <c:idx val="3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A03-4FE1-B401-AAA582CF5402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32</c:v>
                </c:pt>
                <c:pt idx="3">
                  <c:v>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9A03-4FE1-B401-AAA582CF54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Mirjam Nilsson​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 descr="A woman with VR goggles on her face&#10;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1" name="Footer Placeholder 170">
            <a:extLst>
              <a:ext uri="{FF2B5EF4-FFF2-40B4-BE49-F238E27FC236}">
                <a16:creationId xmlns:a16="http://schemas.microsoft.com/office/drawing/2014/main" id="{FDE9816E-A3F9-4549-81DC-88BE9CBA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17970" y="1609772"/>
            <a:ext cx="3365003" cy="1171533"/>
          </a:xfrm>
        </p:spPr>
        <p:txBody>
          <a:bodyPr>
            <a:normAutofit/>
          </a:bodyPr>
          <a:lstStyle/>
          <a:p>
            <a:r>
              <a:rPr lang="en-ZA" dirty="0"/>
              <a:t>Opportunity to build</a:t>
            </a:r>
            <a:r>
              <a:rPr lang="en-US" dirty="0"/>
              <a:t>​</a:t>
            </a:r>
          </a:p>
          <a:p>
            <a:r>
              <a:rPr lang="en-ZA" dirty="0"/>
              <a:t>Fully inclusive market</a:t>
            </a:r>
            <a:r>
              <a:rPr lang="en-US" dirty="0"/>
              <a:t>​</a:t>
            </a:r>
          </a:p>
          <a:p>
            <a:r>
              <a:rPr lang="en-ZA" dirty="0"/>
              <a:t>Total addressable market</a:t>
            </a:r>
            <a:r>
              <a:rPr lang="en-US" dirty="0"/>
              <a:t>​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7970" y="3129515"/>
            <a:ext cx="3365003" cy="1170432"/>
          </a:xfrm>
        </p:spPr>
        <p:txBody>
          <a:bodyPr>
            <a:noAutofit/>
          </a:bodyPr>
          <a:lstStyle/>
          <a:p>
            <a:r>
              <a:rPr lang="en-US" dirty="0"/>
              <a:t>Freedom to invent​</a:t>
            </a:r>
          </a:p>
          <a:p>
            <a:r>
              <a:rPr lang="en-ZA" dirty="0"/>
              <a:t>Selectively inclusive market</a:t>
            </a:r>
            <a:r>
              <a:rPr lang="en-US" dirty="0"/>
              <a:t>​</a:t>
            </a:r>
          </a:p>
          <a:p>
            <a:r>
              <a:rPr lang="en-ZA" dirty="0"/>
              <a:t>Serviceable available market</a:t>
            </a:r>
            <a:r>
              <a:rPr lang="en-US" dirty="0"/>
              <a:t>​</a:t>
            </a:r>
          </a:p>
          <a:p>
            <a:r>
              <a:rPr lang="en-ZA" dirty="0"/>
              <a:t>​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396DB9-CA31-422D-91CF-362B933EE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17970" y="4648156"/>
            <a:ext cx="3365003" cy="1170432"/>
          </a:xfrm>
        </p:spPr>
        <p:txBody>
          <a:bodyPr>
            <a:noAutofit/>
          </a:bodyPr>
          <a:lstStyle/>
          <a:p>
            <a:r>
              <a:rPr lang="en-ZA" dirty="0"/>
              <a:t>Few competitors​</a:t>
            </a:r>
          </a:p>
          <a:p>
            <a:r>
              <a:rPr lang="en-ZA" dirty="0"/>
              <a:t>Specifically targeted market</a:t>
            </a:r>
            <a:r>
              <a:rPr lang="en-US" dirty="0"/>
              <a:t>​</a:t>
            </a:r>
          </a:p>
          <a:p>
            <a:r>
              <a:rPr lang="en-ZA" dirty="0"/>
              <a:t>Serviceable obtainable market​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r>
              <a:rPr lang="en-US" noProof="0" dirty="0"/>
              <a:t>Market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Our competition</a:t>
            </a:r>
            <a:endParaRPr lang="en-US" dirty="0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11826" y="2502477"/>
            <a:ext cx="3975054" cy="426393"/>
          </a:xfrm>
        </p:spPr>
        <p:txBody>
          <a:bodyPr/>
          <a:lstStyle/>
          <a:p>
            <a:r>
              <a:rPr lang="en-ZA" dirty="0"/>
              <a:t>Contoso​</a:t>
            </a:r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7D48779-F2E1-4699-AD47-17420A5B31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8746" y="2502477"/>
            <a:ext cx="3695653" cy="426393"/>
          </a:xfrm>
        </p:spPr>
        <p:txBody>
          <a:bodyPr/>
          <a:lstStyle/>
          <a:p>
            <a:r>
              <a:rPr lang="en-US" dirty="0"/>
              <a:t>Competitors​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11826" y="2881982"/>
            <a:ext cx="3975054" cy="2966740"/>
          </a:xfrm>
        </p:spPr>
        <p:txBody>
          <a:bodyPr>
            <a:normAutofit/>
          </a:bodyPr>
          <a:lstStyle/>
          <a:p>
            <a:r>
              <a:rPr lang="en-ZA" dirty="0"/>
              <a:t>Our product is priced below that of other task management tools on the market</a:t>
            </a:r>
            <a:r>
              <a:rPr lang="en-US" dirty="0"/>
              <a:t>​</a:t>
            </a:r>
          </a:p>
          <a:p>
            <a:r>
              <a:rPr lang="en-ZA" dirty="0"/>
              <a:t>Simple and easy to use app and website, compared to the complex tools of our competitors</a:t>
            </a:r>
            <a:r>
              <a:rPr lang="en-US" dirty="0"/>
              <a:t>​</a:t>
            </a:r>
          </a:p>
          <a:p>
            <a:r>
              <a:rPr lang="en-ZA" dirty="0"/>
              <a:t>Affordability is the main draw for our consumers to our product</a:t>
            </a:r>
            <a:r>
              <a:rPr lang="en-US" dirty="0"/>
              <a:t>​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2CD3FA-FD64-4651-A9ED-984F79C86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78746" y="2881982"/>
            <a:ext cx="3695653" cy="2966740"/>
          </a:xfrm>
        </p:spPr>
        <p:txBody>
          <a:bodyPr>
            <a:normAutofit/>
          </a:bodyPr>
          <a:lstStyle/>
          <a:p>
            <a:r>
              <a:rPr lang="en-ZA" dirty="0"/>
              <a:t>Company A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more expensive</a:t>
            </a:r>
            <a:r>
              <a:rPr lang="en-US" dirty="0"/>
              <a:t>​</a:t>
            </a:r>
          </a:p>
          <a:p>
            <a:r>
              <a:rPr lang="en-ZA" dirty="0"/>
              <a:t>Companies B &amp; C 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expensive and inconvenient to use</a:t>
            </a:r>
            <a:r>
              <a:rPr lang="en-US" dirty="0"/>
              <a:t>​</a:t>
            </a:r>
          </a:p>
          <a:p>
            <a:r>
              <a:rPr lang="en-ZA" dirty="0"/>
              <a:t>Companies D &amp; E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affordable, but inconvenient to use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AFBC0-99E5-4C3F-8409-A641E297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DB4F4C0-66F2-4AE9-ACA2-A2893073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competition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DE099-31E6-4A2D-AF0B-EAE4AB8B9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7839" y="1538273"/>
            <a:ext cx="1706965" cy="492025"/>
          </a:xfrm>
        </p:spPr>
        <p:txBody>
          <a:bodyPr/>
          <a:lstStyle/>
          <a:p>
            <a:r>
              <a:rPr lang="en-ZA" dirty="0"/>
              <a:t>Convenient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F832CF7-7607-44FA-A6F6-3FF361BC8C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44687" y="2307743"/>
            <a:ext cx="1183179" cy="492025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309D610-C2A4-44F5-86CF-CAB7B795D8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54219" y="2067508"/>
            <a:ext cx="1706965" cy="1048575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8FEEAD-9F82-4D26-A696-EF776869AA9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545032" y="3467155"/>
            <a:ext cx="1209143" cy="492025"/>
          </a:xfrm>
        </p:spPr>
        <p:txBody>
          <a:bodyPr/>
          <a:lstStyle/>
          <a:p>
            <a:r>
              <a:rPr lang="en-ZA" dirty="0"/>
              <a:t>Expensive​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AF1C9F2-F99F-4977-90E2-7421C5EFCC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41651" y="3467155"/>
            <a:ext cx="1380681" cy="492025"/>
          </a:xfrm>
        </p:spPr>
        <p:txBody>
          <a:bodyPr/>
          <a:lstStyle/>
          <a:p>
            <a:r>
              <a:rPr lang="en-US" dirty="0"/>
              <a:t>Affordable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C930D17-61AE-4FD7-9538-B1BFE93992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43702" y="4552190"/>
            <a:ext cx="1183179" cy="492025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4E46C20-29A2-437D-B6AF-FD40CF8569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81179" y="4420460"/>
            <a:ext cx="1183179" cy="492025"/>
          </a:xfrm>
        </p:spPr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E6D523F-7738-4D52-A95F-0C60A7A17A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00052" y="4120885"/>
            <a:ext cx="1183179" cy="492025"/>
          </a:xfrm>
        </p:spPr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6798448-F046-4A21-A5BD-552B9ED2C55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0695" y="4820889"/>
            <a:ext cx="1183179" cy="492025"/>
          </a:xfrm>
        </p:spPr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DB775F-7CF7-4E61-9E5F-87B4AB1275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37839" y="5407116"/>
            <a:ext cx="1706965" cy="492025"/>
          </a:xfrm>
        </p:spPr>
        <p:txBody>
          <a:bodyPr/>
          <a:lstStyle/>
          <a:p>
            <a:r>
              <a:rPr lang="en-ZA" dirty="0"/>
              <a:t>Inconvenient​</a:t>
            </a:r>
            <a:endParaRPr lang="en-US" dirty="0"/>
          </a:p>
        </p:txBody>
      </p:sp>
      <p:sp>
        <p:nvSpPr>
          <p:cNvPr id="48" name="Date Placeholder 47">
            <a:extLst>
              <a:ext uri="{FF2B5EF4-FFF2-40B4-BE49-F238E27FC236}">
                <a16:creationId xmlns:a16="http://schemas.microsoft.com/office/drawing/2014/main" id="{5B1F36C4-3001-4309-B39A-4CBE3001C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E417811B-8A88-4D3F-B8C1-3FB620AB9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BFB7C528-0C61-424C-B1CA-1E81969C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6072A2-2AD1-4FCC-94CB-2D6008B44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99744" y="2298701"/>
            <a:ext cx="1595680" cy="58419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505B0F-BF52-4666-932C-F0D307204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50807" y="2384920"/>
            <a:ext cx="350155" cy="349502"/>
          </a:xfrm>
          <a:prstGeom prst="rect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32B490-6CD8-4839-A202-51E6FAA0A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38655" y="4629430"/>
            <a:ext cx="350155" cy="349502"/>
          </a:xfrm>
          <a:prstGeom prst="rect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E743C97-B414-4218-B46A-9211BA1B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1759" y="4487842"/>
            <a:ext cx="350155" cy="349502"/>
          </a:xfrm>
          <a:prstGeom prst="rect">
            <a:avLst/>
          </a:prstGeom>
          <a:noFill/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D02CEE-2A4F-4154-BFEA-5F093E773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01084" y="4192235"/>
            <a:ext cx="350155" cy="349502"/>
          </a:xfrm>
          <a:prstGeom prst="rect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F2AA8D-15B3-441D-853F-87E857C4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64706" y="4892322"/>
            <a:ext cx="350155" cy="34950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35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Growth strategy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50278A-C855-49FF-BCD2-7E6BD3F90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52699" y="1592681"/>
            <a:ext cx="7306060" cy="393427"/>
          </a:xfrm>
        </p:spPr>
        <p:txBody>
          <a:bodyPr/>
          <a:lstStyle/>
          <a:p>
            <a:r>
              <a:rPr lang="en-US" dirty="0"/>
              <a:t>How we’ll scale in the future​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973698" y="3031460"/>
            <a:ext cx="1975104" cy="868680"/>
          </a:xfrm>
        </p:spPr>
        <p:txBody>
          <a:bodyPr/>
          <a:lstStyle/>
          <a:p>
            <a:r>
              <a:rPr lang="en-US" dirty="0"/>
              <a:t>Feb 20xx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02976" y="3031460"/>
            <a:ext cx="1975104" cy="868680"/>
          </a:xfrm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46652" y="3031460"/>
            <a:ext cx="1975104" cy="868680"/>
          </a:xfrm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91695" y="4042386"/>
            <a:ext cx="2743200" cy="1148945"/>
          </a:xfrm>
        </p:spPr>
        <p:txBody>
          <a:bodyPr/>
          <a:lstStyle/>
          <a:p>
            <a:r>
              <a:rPr lang="en-US" dirty="0"/>
              <a:t>Distribute the app to local start ups to help establish the product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20973" y="4042387"/>
            <a:ext cx="2743200" cy="1148945"/>
          </a:xfrm>
        </p:spPr>
        <p:txBody>
          <a:bodyPr/>
          <a:lstStyle/>
          <a:p>
            <a:r>
              <a:rPr lang="en-US" dirty="0"/>
              <a:t>Release the app to the general public and monitor press and regional market trends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64649" y="4042386"/>
            <a:ext cx="2743200" cy="1148945"/>
          </a:xfrm>
        </p:spPr>
        <p:txBody>
          <a:bodyPr/>
          <a:lstStyle/>
          <a:p>
            <a:r>
              <a:rPr lang="en-US" dirty="0"/>
              <a:t>Gather feedback from the start up community to expand availability of the product</a:t>
            </a:r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2138E7D7-EAED-45BA-8679-6A7129C1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3CCE65F-EAE5-4C64-842B-27E3783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Traction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9E30BEC-6F07-48A4-9993-E5B985D29C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52699" y="1592681"/>
            <a:ext cx="7306060" cy="393427"/>
          </a:xfrm>
        </p:spPr>
        <p:txBody>
          <a:bodyPr/>
          <a:lstStyle/>
          <a:p>
            <a:r>
              <a:rPr lang="en-ZA" dirty="0"/>
              <a:t>Forecasting for success​</a:t>
            </a:r>
            <a:endParaRPr lang="en-US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B5D952F-2EF7-427C-974E-A567B00747E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05410" y="2333977"/>
            <a:ext cx="5007023" cy="448769"/>
          </a:xfrm>
        </p:spPr>
        <p:txBody>
          <a:bodyPr/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47" name="Content Placeholder 46">
            <a:extLst>
              <a:ext uri="{FF2B5EF4-FFF2-40B4-BE49-F238E27FC236}">
                <a16:creationId xmlns:a16="http://schemas.microsoft.com/office/drawing/2014/main" id="{ACADC37D-9FC5-4A0A-AC25-4FE75C3312E6}"/>
              </a:ext>
            </a:extLst>
          </p:cNvPr>
          <p:cNvGraphicFramePr>
            <a:graphicFrameLocks noGrp="1"/>
          </p:cNvGraphicFramePr>
          <p:nvPr>
            <p:ph sz="quarter" idx="38"/>
            <p:extLst>
              <p:ext uri="{D42A27DB-BD31-4B8C-83A1-F6EECF244321}">
                <p14:modId xmlns:p14="http://schemas.microsoft.com/office/powerpoint/2010/main" val="1005390803"/>
              </p:ext>
            </p:extLst>
          </p:nvPr>
        </p:nvGraphicFramePr>
        <p:xfrm>
          <a:off x="919163" y="2782888"/>
          <a:ext cx="5007023" cy="27765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1311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038819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005564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28481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121041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602110">
                <a:tc>
                  <a:txBody>
                    <a:bodyPr/>
                    <a:lstStyle/>
                    <a:p>
                      <a:pPr algn="r"/>
                      <a:endParaRPr lang="en-US" sz="1100" cap="all" spc="4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clients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orders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Gross avenue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Net revenue</a:t>
                      </a:r>
                    </a:p>
                  </a:txBody>
                  <a:tcPr marL="78782" marR="78782" marT="39391" marB="39391"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3698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20XX​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1100​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$10,000​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$7,000​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3698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20XX​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20​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200​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$20,000​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$16,000​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56348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20XX​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30​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300​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$30,000​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$25,000​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53698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20XX​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40​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400​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$40,000​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$30,000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</a:tbl>
          </a:graphicData>
        </a:graphic>
      </p:graphicFrame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D6DF9DB-199B-4C70-8114-ED4B77E2921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912798" y="2339975"/>
            <a:ext cx="4360039" cy="449263"/>
          </a:xfrm>
        </p:spPr>
        <p:txBody>
          <a:bodyPr/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48" name="Content Placeholder 37" descr="Bar chart">
            <a:extLst>
              <a:ext uri="{FF2B5EF4-FFF2-40B4-BE49-F238E27FC236}">
                <a16:creationId xmlns:a16="http://schemas.microsoft.com/office/drawing/2014/main" id="{4E8184C2-9E68-48D4-BCC6-EF4E09E80397}"/>
              </a:ext>
            </a:extLst>
          </p:cNvPr>
          <p:cNvGraphicFramePr>
            <a:graphicFrameLocks noGrp="1"/>
          </p:cNvGraphicFramePr>
          <p:nvPr>
            <p:ph sz="quarter" idx="39"/>
            <p:extLst>
              <p:ext uri="{D42A27DB-BD31-4B8C-83A1-F6EECF244321}">
                <p14:modId xmlns:p14="http://schemas.microsoft.com/office/powerpoint/2010/main" val="3677444235"/>
              </p:ext>
            </p:extLst>
          </p:nvPr>
        </p:nvGraphicFramePr>
        <p:xfrm>
          <a:off x="6898511" y="2782889"/>
          <a:ext cx="4360039" cy="3108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1" name="Date Placeholder 80">
            <a:extLst>
              <a:ext uri="{FF2B5EF4-FFF2-40B4-BE49-F238E27FC236}">
                <a16:creationId xmlns:a16="http://schemas.microsoft.com/office/drawing/2014/main" id="{145DC384-179D-4D98-BDFC-0F504A18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2" name="Footer Placeholder 81">
            <a:extLst>
              <a:ext uri="{FF2B5EF4-FFF2-40B4-BE49-F238E27FC236}">
                <a16:creationId xmlns:a16="http://schemas.microsoft.com/office/drawing/2014/main" id="{7005FDD0-453E-4C96-B4CD-233F59CB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3148E176-08DB-41A3-9A76-23011A0B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9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23">
            <a:extLst>
              <a:ext uri="{FF2B5EF4-FFF2-40B4-BE49-F238E27FC236}">
                <a16:creationId xmlns:a16="http://schemas.microsoft.com/office/drawing/2014/main" id="{B4460716-6BD7-42C5-884B-FB370E07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Two-year action plan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7BF85D80-939A-4D32-8E24-F43D30E9811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029367" y="2071320"/>
            <a:ext cx="1440088" cy="598827"/>
          </a:xfrm>
        </p:spPr>
        <p:txBody>
          <a:bodyPr/>
          <a:lstStyle/>
          <a:p>
            <a:r>
              <a:rPr lang="en-ZA" dirty="0"/>
              <a:t>Supply volunteers​</a:t>
            </a:r>
            <a:endParaRPr lang="en-US" dirty="0"/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2D19FA91-F1E7-4EBD-BDE4-75CFCA5A263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97612" y="2071320"/>
            <a:ext cx="1440088" cy="598827"/>
          </a:xfrm>
        </p:spPr>
        <p:txBody>
          <a:bodyPr/>
          <a:lstStyle/>
          <a:p>
            <a:r>
              <a:rPr lang="en-ZA" dirty="0"/>
              <a:t>Run focus groups​</a:t>
            </a:r>
            <a:endParaRPr lang="en-US" dirty="0"/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976F8A2B-9ED8-48BE-85E3-75888951B26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44687" y="2071320"/>
            <a:ext cx="1440088" cy="598827"/>
          </a:xfrm>
        </p:spPr>
        <p:txBody>
          <a:bodyPr/>
          <a:lstStyle/>
          <a:p>
            <a:r>
              <a:rPr lang="en-ZA" dirty="0"/>
              <a:t>Gather feedback​</a:t>
            </a:r>
            <a:endParaRPr lang="en-US" dirty="0"/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BD31BFB-3E67-4778-9D30-28AC41FD64C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53772" y="2763180"/>
            <a:ext cx="1021001" cy="501726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EB41788B-5A4D-4A23-BB14-7455046EF9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12346" y="3170170"/>
            <a:ext cx="495300" cy="652276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4BF050-9C6D-4081-95CF-F6BC29EAB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01761" y="3170170"/>
            <a:ext cx="495300" cy="652276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3C776D64-FE99-43B5-BA03-94B7B0EDC5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1176" y="3170170"/>
            <a:ext cx="495300" cy="652276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52F622E-B59E-4A96-8D3E-3B13A871F5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80591" y="3170170"/>
            <a:ext cx="495300" cy="652276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7D2FEB08-6B21-4BF7-97FE-A5781DCE93A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10807" y="3170170"/>
            <a:ext cx="615310" cy="652276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F2F0017-CCFD-4F8D-83B7-E01482D560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59421" y="3170170"/>
            <a:ext cx="495300" cy="652276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D11CC642-FC71-4C7D-AD0A-828E2A08DFA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8836" y="3170170"/>
            <a:ext cx="495300" cy="652276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E8C7418D-7FF7-4E18-BFD3-32B69D0C41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38251" y="3170170"/>
            <a:ext cx="495300" cy="652276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2DD50C26-54E4-4467-95B8-E8541DDA6A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27666" y="3170170"/>
            <a:ext cx="495300" cy="652276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F41FF637-BB1E-44A4-893A-775347AA46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17081" y="3170170"/>
            <a:ext cx="495300" cy="652276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6969BA4E-1EAE-41C8-BB18-657979AE5B0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06496" y="3170170"/>
            <a:ext cx="495300" cy="652276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4FC033C2-738F-4CE1-9D96-79DEF74769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95907" y="3170170"/>
            <a:ext cx="495300" cy="652276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143D4C69-4A2E-485F-8CB1-74C4E298465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029367" y="3862599"/>
            <a:ext cx="1440088" cy="549318"/>
          </a:xfrm>
        </p:spPr>
        <p:txBody>
          <a:bodyPr/>
          <a:lstStyle/>
          <a:p>
            <a:r>
              <a:rPr lang="en-ZA" dirty="0"/>
              <a:t>Test with start ups​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4F31490-B2B7-4426-8E85-2B946D47328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976442" y="3862599"/>
            <a:ext cx="1440088" cy="549318"/>
          </a:xfrm>
        </p:spPr>
        <p:txBody>
          <a:bodyPr>
            <a:normAutofit/>
          </a:bodyPr>
          <a:lstStyle/>
          <a:p>
            <a:r>
              <a:rPr lang="en-ZA" dirty="0"/>
              <a:t>Regional launch​</a:t>
            </a:r>
            <a:endParaRPr lang="en-US" dirty="0"/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CCC6845F-1170-40DE-8F65-F6140059B8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923517" y="3862599"/>
            <a:ext cx="1440088" cy="549318"/>
          </a:xfrm>
        </p:spPr>
        <p:txBody>
          <a:bodyPr/>
          <a:lstStyle/>
          <a:p>
            <a:r>
              <a:rPr lang="en-ZA" dirty="0"/>
              <a:t>Deliver to consumers​</a:t>
            </a:r>
            <a:endParaRPr lang="en-US" dirty="0"/>
          </a:p>
        </p:txBody>
      </p:sp>
      <p:sp>
        <p:nvSpPr>
          <p:cNvPr id="168" name="Text Placeholder 167">
            <a:extLst>
              <a:ext uri="{FF2B5EF4-FFF2-40B4-BE49-F238E27FC236}">
                <a16:creationId xmlns:a16="http://schemas.microsoft.com/office/drawing/2014/main" id="{C99EF7C8-7B17-4B3D-B6E9-E0C70F826BF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53772" y="4449967"/>
            <a:ext cx="1021001" cy="501726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5F5362C-3D75-4B57-BF1E-C3C283D11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12346" y="4871997"/>
            <a:ext cx="495300" cy="652272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6827CCF3-6234-44CD-A60B-0B28A5739DF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01761" y="4871997"/>
            <a:ext cx="495300" cy="652272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895A0D32-F9FD-400E-83C0-733100E37C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91176" y="4871997"/>
            <a:ext cx="495300" cy="652272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565976EC-94E5-41FE-9E80-B40A9CC7ABA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80591" y="4871997"/>
            <a:ext cx="495300" cy="652272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E0951A0C-6C97-4519-8A5F-87ABF67DFA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10807" y="4871997"/>
            <a:ext cx="615310" cy="652272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9A4D4814-9B27-4B11-A2D8-0AAB1DBFE17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659421" y="4871997"/>
            <a:ext cx="495300" cy="652272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AF74236-101C-4E25-940D-EC00B8AEB6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48836" y="4871997"/>
            <a:ext cx="495300" cy="652272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85D8F90-2EBD-45EF-A882-6DAB9FFFB9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38251" y="4871997"/>
            <a:ext cx="495300" cy="652272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28E13E37-B675-4F76-AEFD-C5F32734E4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27666" y="4871997"/>
            <a:ext cx="495300" cy="652272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A4F756B5-4A26-40F5-ADAA-FA4597F8772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817081" y="4871997"/>
            <a:ext cx="495300" cy="652272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03405DF6-005D-4735-BA82-62FB1343A8B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606496" y="4871997"/>
            <a:ext cx="495300" cy="652272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B6BBA2A-A9C9-48DE-BCFC-D8A8EA1C78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395907" y="4871997"/>
            <a:ext cx="495300" cy="652272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03E781E-7177-48E9-9719-BB669F012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FAD773-C307-44DD-BC20-23F80EDB8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263D7C3-68EE-450A-99BF-C66DAD63D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B826A7B-47D1-4CDE-8FF9-017A0D2AB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277E97C-6CFA-4AF5-9696-0184E63B1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D3F2609-9CDD-4D75-A665-4D2F527EE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E94D322-7358-4254-A88B-5A447FF71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F81EB4-D578-4BDD-B7D3-447C2EB9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B1CDAB1-6616-440C-AF3B-25D15E58B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B943732-F8BC-401F-86DD-4B1D629755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47F7C68-9C08-4686-AD4C-750BB3E968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EEB642F-F9D2-45BD-9717-7AE8D2A0FC6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9EB02C2-E346-4354-AB07-DE0D08170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DA133A3-8322-4AB6-887A-538C2806169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763F120-178A-40D1-A82A-2E4D9BA4B2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409BB41-3C37-4847-8DB0-9CF5D94625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E33A040-B4D3-4573-BD79-38B162540C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38B288F-8E58-4652-98AC-366CE03636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627EDDF-4725-48CD-A698-6BA9E5753D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4E83A0-CFA3-4B96-BD81-39AB301E5B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5EE8A88-DC8F-44A7-B104-AE0F5C800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83" name="Oval 234">
              <a:extLst>
                <a:ext uri="{FF2B5EF4-FFF2-40B4-BE49-F238E27FC236}">
                  <a16:creationId xmlns:a16="http://schemas.microsoft.com/office/drawing/2014/main" id="{EE82452B-60E4-4C51-82BC-CCA2E70AA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236">
              <a:extLst>
                <a:ext uri="{FF2B5EF4-FFF2-40B4-BE49-F238E27FC236}">
                  <a16:creationId xmlns:a16="http://schemas.microsoft.com/office/drawing/2014/main" id="{0FA953AE-6A30-49AB-ACDB-051FDE442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238">
              <a:extLst>
                <a:ext uri="{FF2B5EF4-FFF2-40B4-BE49-F238E27FC236}">
                  <a16:creationId xmlns:a16="http://schemas.microsoft.com/office/drawing/2014/main" id="{29C9EFAF-D2A2-4FD8-BAAC-7A816BFA8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240">
              <a:extLst>
                <a:ext uri="{FF2B5EF4-FFF2-40B4-BE49-F238E27FC236}">
                  <a16:creationId xmlns:a16="http://schemas.microsoft.com/office/drawing/2014/main" id="{82FCD094-57CC-4B70-97FA-1D9C45F11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8B4A3004-A427-4F04-825C-1C19BCF03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244">
              <a:extLst>
                <a:ext uri="{FF2B5EF4-FFF2-40B4-BE49-F238E27FC236}">
                  <a16:creationId xmlns:a16="http://schemas.microsoft.com/office/drawing/2014/main" id="{CBE937C0-C4AD-43C6-8AA5-85DCB0F78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246">
              <a:extLst>
                <a:ext uri="{FF2B5EF4-FFF2-40B4-BE49-F238E27FC236}">
                  <a16:creationId xmlns:a16="http://schemas.microsoft.com/office/drawing/2014/main" id="{48478F5D-AC63-456C-A2A6-46E2C6079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248">
              <a:extLst>
                <a:ext uri="{FF2B5EF4-FFF2-40B4-BE49-F238E27FC236}">
                  <a16:creationId xmlns:a16="http://schemas.microsoft.com/office/drawing/2014/main" id="{B87B26F3-280B-4BAC-A30B-6028AC9AA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50">
              <a:extLst>
                <a:ext uri="{FF2B5EF4-FFF2-40B4-BE49-F238E27FC236}">
                  <a16:creationId xmlns:a16="http://schemas.microsoft.com/office/drawing/2014/main" id="{62ED9F1E-FCE3-4CBC-A7C4-672C2816D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52">
              <a:extLst>
                <a:ext uri="{FF2B5EF4-FFF2-40B4-BE49-F238E27FC236}">
                  <a16:creationId xmlns:a16="http://schemas.microsoft.com/office/drawing/2014/main" id="{E758D61B-A483-412E-865D-D1566EC02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54">
              <a:extLst>
                <a:ext uri="{FF2B5EF4-FFF2-40B4-BE49-F238E27FC236}">
                  <a16:creationId xmlns:a16="http://schemas.microsoft.com/office/drawing/2014/main" id="{3A79885B-A845-4504-B199-AA59BFC40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56">
              <a:extLst>
                <a:ext uri="{FF2B5EF4-FFF2-40B4-BE49-F238E27FC236}">
                  <a16:creationId xmlns:a16="http://schemas.microsoft.com/office/drawing/2014/main" id="{7448D00D-9939-4654-90C0-B61DF4E4F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80EB1B1-085F-4C16-AA18-D1651CA90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9D60951-28D6-479D-B250-64EC93D45F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CC5BA1-9669-4409-9A11-19731286BC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6D80429-1EA8-45B7-B748-86971D3A5B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C08C031-8FA5-4593-86A8-73DD069056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3F1058-5CC0-4F55-8238-F8A40C20FF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3512DCF-39ED-44A4-9108-B0FEF4FC66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AA9C9DE-690E-4AB4-86A2-C54F3A3531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56FDA20-77A2-44E7-BDD5-6F8F06C299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FCC3E47-BC17-4BF6-8A00-B8D5959560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3164CF8-C9CC-47A3-9C15-50B0BF8834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312809-1B0A-40E2-9D6B-860CCA4328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F67E0BE-3828-42FB-9AA7-3F803DB2D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11" name="Oval 234">
              <a:extLst>
                <a:ext uri="{FF2B5EF4-FFF2-40B4-BE49-F238E27FC236}">
                  <a16:creationId xmlns:a16="http://schemas.microsoft.com/office/drawing/2014/main" id="{B5B00848-3459-4661-A7EF-E75AC9C40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236">
              <a:extLst>
                <a:ext uri="{FF2B5EF4-FFF2-40B4-BE49-F238E27FC236}">
                  <a16:creationId xmlns:a16="http://schemas.microsoft.com/office/drawing/2014/main" id="{B894BB30-ECBC-4F62-9C74-0E3968350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238">
              <a:extLst>
                <a:ext uri="{FF2B5EF4-FFF2-40B4-BE49-F238E27FC236}">
                  <a16:creationId xmlns:a16="http://schemas.microsoft.com/office/drawing/2014/main" id="{9CA8F390-1FEE-457A-8225-D51F7A253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240">
              <a:extLst>
                <a:ext uri="{FF2B5EF4-FFF2-40B4-BE49-F238E27FC236}">
                  <a16:creationId xmlns:a16="http://schemas.microsoft.com/office/drawing/2014/main" id="{4E6F774F-40ED-467D-88A2-94AE11D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242">
              <a:extLst>
                <a:ext uri="{FF2B5EF4-FFF2-40B4-BE49-F238E27FC236}">
                  <a16:creationId xmlns:a16="http://schemas.microsoft.com/office/drawing/2014/main" id="{EFFD4305-13D4-4942-B7CC-6DBCA01BF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244">
              <a:extLst>
                <a:ext uri="{FF2B5EF4-FFF2-40B4-BE49-F238E27FC236}">
                  <a16:creationId xmlns:a16="http://schemas.microsoft.com/office/drawing/2014/main" id="{71A322C7-81AC-4059-88C9-E5BED0974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246">
              <a:extLst>
                <a:ext uri="{FF2B5EF4-FFF2-40B4-BE49-F238E27FC236}">
                  <a16:creationId xmlns:a16="http://schemas.microsoft.com/office/drawing/2014/main" id="{C34BC827-F7BE-4B4C-AA4F-F9CA43CE0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248">
              <a:extLst>
                <a:ext uri="{FF2B5EF4-FFF2-40B4-BE49-F238E27FC236}">
                  <a16:creationId xmlns:a16="http://schemas.microsoft.com/office/drawing/2014/main" id="{493D3EA3-98DA-45F8-A146-C11E2188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250">
              <a:extLst>
                <a:ext uri="{FF2B5EF4-FFF2-40B4-BE49-F238E27FC236}">
                  <a16:creationId xmlns:a16="http://schemas.microsoft.com/office/drawing/2014/main" id="{2471905D-4879-4E49-B008-F9AA936C6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252">
              <a:extLst>
                <a:ext uri="{FF2B5EF4-FFF2-40B4-BE49-F238E27FC236}">
                  <a16:creationId xmlns:a16="http://schemas.microsoft.com/office/drawing/2014/main" id="{ABC6EDE8-DC88-40DF-A932-C5D3BC7E3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254">
              <a:extLst>
                <a:ext uri="{FF2B5EF4-FFF2-40B4-BE49-F238E27FC236}">
                  <a16:creationId xmlns:a16="http://schemas.microsoft.com/office/drawing/2014/main" id="{F6056E70-C46E-4A13-8BA2-22B1D24C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256">
              <a:extLst>
                <a:ext uri="{FF2B5EF4-FFF2-40B4-BE49-F238E27FC236}">
                  <a16:creationId xmlns:a16="http://schemas.microsoft.com/office/drawing/2014/main" id="{AA48B21D-0BDC-4CCA-AC74-C6A8A440A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9" name="Date Placeholder 168">
            <a:extLst>
              <a:ext uri="{FF2B5EF4-FFF2-40B4-BE49-F238E27FC236}">
                <a16:creationId xmlns:a16="http://schemas.microsoft.com/office/drawing/2014/main" id="{090944DC-CB4A-4DAE-A801-92946C74EA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70" name="Footer Placeholder 169">
            <a:extLst>
              <a:ext uri="{FF2B5EF4-FFF2-40B4-BE49-F238E27FC236}">
                <a16:creationId xmlns:a16="http://schemas.microsoft.com/office/drawing/2014/main" id="{23D83515-2C49-4811-A872-1DAD2FEA5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1" name="Slide Number Placeholder 170">
            <a:extLst>
              <a:ext uri="{FF2B5EF4-FFF2-40B4-BE49-F238E27FC236}">
                <a16:creationId xmlns:a16="http://schemas.microsoft.com/office/drawing/2014/main" id="{A65CE78F-C6B9-4EEC-8B5C-FBBA91D3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769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4864608" cy="36576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42" name="Content Placeholder 41">
            <a:extLst>
              <a:ext uri="{FF2B5EF4-FFF2-40B4-BE49-F238E27FC236}">
                <a16:creationId xmlns:a16="http://schemas.microsoft.com/office/drawing/2014/main" id="{34ACB7E3-8F86-4C0E-9748-3F10EBD66EC9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611776090"/>
              </p:ext>
            </p:extLst>
          </p:nvPr>
        </p:nvGraphicFramePr>
        <p:xfrm>
          <a:off x="793750" y="1238250"/>
          <a:ext cx="5418260" cy="458586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89463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013670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512007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401050">
                <a:tc>
                  <a:txBody>
                    <a:bodyPr/>
                    <a:lstStyle/>
                    <a:p>
                      <a:pPr algn="r"/>
                      <a:endParaRPr lang="en-US" sz="120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</a:rPr>
                        <a:t>Year 1</a:t>
                      </a:r>
                      <a:endParaRPr lang="en-US" sz="1200" b="1" cap="all" spc="2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</a:rPr>
                        <a:t>Year 2</a:t>
                      </a:r>
                      <a:endParaRPr lang="en-US" sz="1200" b="1" cap="all" spc="2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</a:rPr>
                        <a:t>year 3</a:t>
                      </a:r>
                      <a:endParaRPr lang="en-US" sz="1200" b="1" cap="all" spc="2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200" b="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4551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Detailers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Users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4746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Sales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Average Price per Sale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36708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Revenue @ 15%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5,625,000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48,000,000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575269"/>
                  </a:ext>
                </a:extLst>
              </a:tr>
              <a:tr h="3463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u="none" strike="noStrike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Gross Profit</a:t>
                      </a:r>
                      <a:r>
                        <a:rPr lang="en-US" sz="1200" b="0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cap="all" spc="200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5,625,000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48,000,000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227705"/>
                  </a:ext>
                </a:extLst>
              </a:tr>
              <a:tr h="353132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Expenses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0867358"/>
                  </a:ext>
                </a:extLst>
              </a:tr>
              <a:tr h="357645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Sales &amp; Marketing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5,062,500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38,400,000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151,200,000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114081"/>
                  </a:ext>
                </a:extLst>
              </a:tr>
              <a:tr h="350458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Customer Service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1,687,500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70%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7267748"/>
                  </a:ext>
                </a:extLst>
              </a:tr>
              <a:tr h="335761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Product Development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562,500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10,800,000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341114"/>
                  </a:ext>
                </a:extLst>
              </a:tr>
              <a:tr h="341185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Research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281,250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4,320,000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17110"/>
                  </a:ext>
                </a:extLst>
              </a:tr>
              <a:tr h="3452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u="none" strike="noStrike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Total Expenses</a:t>
                      </a:r>
                      <a:r>
                        <a:rPr lang="en-US" sz="1200" b="0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cap="all" spc="200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7,593,750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52,800,000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187,920,000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074008"/>
                  </a:ext>
                </a:extLst>
              </a:tr>
            </a:tbl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6101639-B98B-4290-81F2-6592D5FA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326A7AE-D42B-4931-9C9A-68C7909D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pic>
        <p:nvPicPr>
          <p:cNvPr id="46" name="Picture Placeholder 45" descr="A close up of a person wearing glasses and the measurements of the eyes">
            <a:extLst>
              <a:ext uri="{FF2B5EF4-FFF2-40B4-BE49-F238E27FC236}">
                <a16:creationId xmlns:a16="http://schemas.microsoft.com/office/drawing/2014/main" id="{4CCDE114-C87D-4D8A-AC71-4CEECD759F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79733" y="0"/>
            <a:ext cx="5012267" cy="686737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EE126B-B5CD-4FEC-A36A-5B51A1CE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40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566777"/>
            <a:ext cx="7286604" cy="634323"/>
          </a:xfrm>
        </p:spPr>
        <p:txBody>
          <a:bodyPr/>
          <a:lstStyle/>
          <a:p>
            <a:r>
              <a:rPr lang="en-US" noProof="0" dirty="0"/>
              <a:t>Meet the team</a:t>
            </a:r>
            <a:endParaRPr lang="en-US" dirty="0"/>
          </a:p>
        </p:txBody>
      </p:sp>
      <p:pic>
        <p:nvPicPr>
          <p:cNvPr id="21" name="Picture Placeholder 20" descr="Team member headshot">
            <a:extLst>
              <a:ext uri="{FF2B5EF4-FFF2-40B4-BE49-F238E27FC236}">
                <a16:creationId xmlns:a16="http://schemas.microsoft.com/office/drawing/2014/main" id="{7B3A7BB2-D754-4C1F-BBD1-08ACE735E4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3737" y="2804053"/>
            <a:ext cx="1487419" cy="149841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612B0-CA10-4130-B168-DF81E13876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8239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Takuma Hayashi​​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624D75-824F-4CC8-9323-2E23CB884A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8239" y="4886780"/>
            <a:ext cx="2118414" cy="531393"/>
          </a:xfrm>
        </p:spPr>
        <p:txBody>
          <a:bodyPr/>
          <a:lstStyle/>
          <a:p>
            <a:r>
              <a:rPr lang="en-US" dirty="0"/>
              <a:t>President​</a:t>
            </a:r>
          </a:p>
        </p:txBody>
      </p:sp>
      <p:pic>
        <p:nvPicPr>
          <p:cNvPr id="23" name="Picture Placeholder 22" descr="Team member headshot">
            <a:extLst>
              <a:ext uri="{FF2B5EF4-FFF2-40B4-BE49-F238E27FC236}">
                <a16:creationId xmlns:a16="http://schemas.microsoft.com/office/drawing/2014/main" id="{5008DFBC-FDF6-43E4-ACE9-92DFEA05B14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5961" y="2804053"/>
            <a:ext cx="1487419" cy="1498417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60463" y="4570546"/>
            <a:ext cx="2118414" cy="332113"/>
          </a:xfrm>
        </p:spPr>
        <p:txBody>
          <a:bodyPr/>
          <a:lstStyle/>
          <a:p>
            <a:r>
              <a:rPr lang="en-US" dirty="0"/>
              <a:t>Mirjam Nilsson​​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135DE6-D742-4873-90DE-D377ACDAC2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60463" y="4886780"/>
            <a:ext cx="2118414" cy="531393"/>
          </a:xfrm>
        </p:spPr>
        <p:txBody>
          <a:bodyPr/>
          <a:lstStyle/>
          <a:p>
            <a:r>
              <a:rPr lang="en-US" dirty="0"/>
              <a:t>Chief Executive Officer​</a:t>
            </a:r>
          </a:p>
        </p:txBody>
      </p:sp>
      <p:pic>
        <p:nvPicPr>
          <p:cNvPr id="25" name="Picture Placeholder 24" descr="Team member headshot">
            <a:extLst>
              <a:ext uri="{FF2B5EF4-FFF2-40B4-BE49-F238E27FC236}">
                <a16:creationId xmlns:a16="http://schemas.microsoft.com/office/drawing/2014/main" id="{1CBBE1EF-8A0E-4660-93D4-16195F55622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8185" y="2804053"/>
            <a:ext cx="1487419" cy="1498417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2687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Flora Berggren​​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DF2FA86-F417-4CF1-AA96-86CEC9266F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32687" y="4886780"/>
            <a:ext cx="2118414" cy="531393"/>
          </a:xfrm>
        </p:spPr>
        <p:txBody>
          <a:bodyPr/>
          <a:lstStyle/>
          <a:p>
            <a:r>
              <a:rPr lang="en-US" dirty="0"/>
              <a:t>Chief Operations Officer​</a:t>
            </a:r>
          </a:p>
        </p:txBody>
      </p:sp>
      <p:pic>
        <p:nvPicPr>
          <p:cNvPr id="27" name="Picture Placeholder 26" descr="Team member headshot">
            <a:extLst>
              <a:ext uri="{FF2B5EF4-FFF2-40B4-BE49-F238E27FC236}">
                <a16:creationId xmlns:a16="http://schemas.microsoft.com/office/drawing/2014/main" id="{61636076-17B6-4189-9E02-9522B5D845A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0409" y="2804053"/>
            <a:ext cx="1487419" cy="1498417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A02D31-8F04-4F7D-80D7-63235BCF72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04911" y="4570546"/>
            <a:ext cx="2118415" cy="332113"/>
          </a:xfrm>
        </p:spPr>
        <p:txBody>
          <a:bodyPr>
            <a:normAutofit/>
          </a:bodyPr>
          <a:lstStyle/>
          <a:p>
            <a:r>
              <a:rPr lang="en-US" dirty="0"/>
              <a:t>Rajesh Santoshi​​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B54806-880A-4646-9759-138039CF74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04911" y="4886780"/>
            <a:ext cx="2118415" cy="531393"/>
          </a:xfrm>
        </p:spPr>
        <p:txBody>
          <a:bodyPr/>
          <a:lstStyle/>
          <a:p>
            <a:r>
              <a:rPr lang="en-US" dirty="0"/>
              <a:t>VP Marketing​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964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ACCF9-0672-4707-BFAE-8EB35588C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187753"/>
            <a:ext cx="7286604" cy="634323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The Full team</a:t>
            </a:r>
          </a:p>
        </p:txBody>
      </p:sp>
      <p:pic>
        <p:nvPicPr>
          <p:cNvPr id="81" name="Picture Placeholder 80" descr="Team member headshot">
            <a:extLst>
              <a:ext uri="{FF2B5EF4-FFF2-40B4-BE49-F238E27FC236}">
                <a16:creationId xmlns:a16="http://schemas.microsoft.com/office/drawing/2014/main" id="{0DB37D96-B3FF-4447-834B-29A9DF7E1FA0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2390" y="2327255"/>
            <a:ext cx="950588" cy="685062"/>
          </a:xfrm>
        </p:spPr>
      </p:pic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6CEA7312-3725-4A0E-B001-3767172A4DE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18477" y="3263610"/>
            <a:ext cx="2118414" cy="332113"/>
          </a:xfrm>
        </p:spPr>
        <p:txBody>
          <a:bodyPr/>
          <a:lstStyle/>
          <a:p>
            <a:r>
              <a:rPr lang="en-US" dirty="0"/>
              <a:t>Takuma Hayashi​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25F71493-5163-4C3D-A1BD-749603AB45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418477" y="3579845"/>
            <a:ext cx="2118414" cy="390545"/>
          </a:xfrm>
        </p:spPr>
        <p:txBody>
          <a:bodyPr/>
          <a:lstStyle/>
          <a:p>
            <a:r>
              <a:rPr lang="en-US" dirty="0"/>
              <a:t>President​</a:t>
            </a:r>
          </a:p>
        </p:txBody>
      </p:sp>
      <p:pic>
        <p:nvPicPr>
          <p:cNvPr id="89" name="Picture Placeholder 88" descr="Team member headshot">
            <a:extLst>
              <a:ext uri="{FF2B5EF4-FFF2-40B4-BE49-F238E27FC236}">
                <a16:creationId xmlns:a16="http://schemas.microsoft.com/office/drawing/2014/main" id="{81297F37-F134-415A-BFBA-F2908399124B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2390" y="4154796"/>
            <a:ext cx="950588" cy="685062"/>
          </a:xfr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B0CF947B-F255-4AC2-AF7D-44B6B25500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18477" y="5098599"/>
            <a:ext cx="2118414" cy="332113"/>
          </a:xfrm>
        </p:spPr>
        <p:txBody>
          <a:bodyPr/>
          <a:lstStyle/>
          <a:p>
            <a:r>
              <a:rPr lang="en-US" dirty="0"/>
              <a:t>Graham Barnes​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023533B-4648-409F-B807-F3DC9EDFF2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18477" y="5414833"/>
            <a:ext cx="2118414" cy="332113"/>
          </a:xfrm>
        </p:spPr>
        <p:txBody>
          <a:bodyPr/>
          <a:lstStyle/>
          <a:p>
            <a:r>
              <a:rPr lang="en-US" dirty="0"/>
              <a:t>VP Product​</a:t>
            </a:r>
          </a:p>
        </p:txBody>
      </p:sp>
      <p:pic>
        <p:nvPicPr>
          <p:cNvPr id="83" name="Picture Placeholder 82" descr="Team member headshot">
            <a:extLst>
              <a:ext uri="{FF2B5EF4-FFF2-40B4-BE49-F238E27FC236}">
                <a16:creationId xmlns:a16="http://schemas.microsoft.com/office/drawing/2014/main" id="{2E4A589E-786B-463B-8DF7-CA41DD0A204C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2929" y="2319234"/>
            <a:ext cx="950588" cy="685062"/>
          </a:xfrm>
        </p:spPr>
      </p:pic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9664E4E5-3D93-4509-9139-0A14B33A161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839016" y="3263610"/>
            <a:ext cx="2118414" cy="332113"/>
          </a:xfrm>
        </p:spPr>
        <p:txBody>
          <a:bodyPr/>
          <a:lstStyle/>
          <a:p>
            <a:r>
              <a:rPr lang="en-US" dirty="0"/>
              <a:t>Mirjam Nilsson​​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AD6F12FC-0EFA-4DAC-8AAF-5D91709926D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839016" y="3579845"/>
            <a:ext cx="2118414" cy="390545"/>
          </a:xfrm>
        </p:spPr>
        <p:txBody>
          <a:bodyPr/>
          <a:lstStyle/>
          <a:p>
            <a:r>
              <a:rPr lang="en-US" dirty="0"/>
              <a:t>Chief Executive Officer​</a:t>
            </a:r>
          </a:p>
        </p:txBody>
      </p:sp>
      <p:pic>
        <p:nvPicPr>
          <p:cNvPr id="91" name="Picture Placeholder 90" descr="Team member headshot">
            <a:extLst>
              <a:ext uri="{FF2B5EF4-FFF2-40B4-BE49-F238E27FC236}">
                <a16:creationId xmlns:a16="http://schemas.microsoft.com/office/drawing/2014/main" id="{E341D00F-0175-4E15-8366-2378C6E2A44E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2929" y="4146775"/>
            <a:ext cx="950588" cy="685062"/>
          </a:xfrm>
        </p:spPr>
      </p:pic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23299CC1-2C81-4E16-B7C6-F769B7F4A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39016" y="5098599"/>
            <a:ext cx="2118414" cy="332113"/>
          </a:xfrm>
        </p:spPr>
        <p:txBody>
          <a:bodyPr/>
          <a:lstStyle/>
          <a:p>
            <a:r>
              <a:rPr lang="en-US" dirty="0"/>
              <a:t>Rowan Murphy​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D1C0274F-55C3-450B-A3E2-358BF26EF70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39016" y="5414833"/>
            <a:ext cx="2118414" cy="332113"/>
          </a:xfrm>
        </p:spPr>
        <p:txBody>
          <a:bodyPr/>
          <a:lstStyle/>
          <a:p>
            <a:r>
              <a:rPr lang="en-US" dirty="0"/>
              <a:t>SEO Strategist​</a:t>
            </a:r>
          </a:p>
        </p:txBody>
      </p:sp>
      <p:pic>
        <p:nvPicPr>
          <p:cNvPr id="85" name="Picture Placeholder 84" descr="Team member headshot">
            <a:extLst>
              <a:ext uri="{FF2B5EF4-FFF2-40B4-BE49-F238E27FC236}">
                <a16:creationId xmlns:a16="http://schemas.microsoft.com/office/drawing/2014/main" id="{2FE5C8ED-4313-4CE1-857E-8CC25262F270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3713" y="2324100"/>
            <a:ext cx="950912" cy="684213"/>
          </a:xfrm>
        </p:spPr>
      </p:pic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FABD1D4E-FC09-4F2B-8F17-AF98A13983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59513" y="3263900"/>
            <a:ext cx="2117725" cy="331788"/>
          </a:xfrm>
        </p:spPr>
        <p:txBody>
          <a:bodyPr/>
          <a:lstStyle/>
          <a:p>
            <a:r>
              <a:rPr lang="en-US" dirty="0"/>
              <a:t>Flora Berggren​​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1F18C732-8166-490B-88AF-7DAC259EC73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59513" y="3579813"/>
            <a:ext cx="2117725" cy="390525"/>
          </a:xfrm>
        </p:spPr>
        <p:txBody>
          <a:bodyPr/>
          <a:lstStyle/>
          <a:p>
            <a:r>
              <a:rPr lang="en-US" dirty="0"/>
              <a:t>Chief Operations Officer​</a:t>
            </a:r>
          </a:p>
        </p:txBody>
      </p:sp>
      <p:pic>
        <p:nvPicPr>
          <p:cNvPr id="93" name="Picture Placeholder 92" descr="Team member headshot">
            <a:extLst>
              <a:ext uri="{FF2B5EF4-FFF2-40B4-BE49-F238E27FC236}">
                <a16:creationId xmlns:a16="http://schemas.microsoft.com/office/drawing/2014/main" id="{3AF30DC1-21C9-47E9-AF2B-F8B3F91D0EE3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3468" y="4151485"/>
            <a:ext cx="950588" cy="685062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8FD47014-75C6-4E93-9095-F9CF10EFC23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59555" y="5098599"/>
            <a:ext cx="2118414" cy="332113"/>
          </a:xfrm>
        </p:spPr>
        <p:txBody>
          <a:bodyPr/>
          <a:lstStyle/>
          <a:p>
            <a:r>
              <a:rPr lang="en-US" dirty="0"/>
              <a:t>Elizabeth Moore​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73BE76A-5836-42C2-998C-C831661CB6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9555" y="5414833"/>
            <a:ext cx="2118414" cy="332113"/>
          </a:xfrm>
        </p:spPr>
        <p:txBody>
          <a:bodyPr/>
          <a:lstStyle/>
          <a:p>
            <a:r>
              <a:rPr lang="en-US" dirty="0"/>
              <a:t>Product Designer​</a:t>
            </a:r>
          </a:p>
        </p:txBody>
      </p:sp>
      <p:pic>
        <p:nvPicPr>
          <p:cNvPr id="87" name="Picture Placeholder 86" descr="Team member headshot">
            <a:extLst>
              <a:ext uri="{FF2B5EF4-FFF2-40B4-BE49-F238E27FC236}">
                <a16:creationId xmlns:a16="http://schemas.microsoft.com/office/drawing/2014/main" id="{0FF1B6AC-EE81-4A4B-B19E-BDB3DDFC337F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07" y="2315923"/>
            <a:ext cx="950588" cy="685062"/>
          </a:xfrm>
        </p:spPr>
      </p:pic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A8E83FE3-9E7E-4BCA-A0EC-6584A53C52A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680094" y="3263610"/>
            <a:ext cx="2118415" cy="332113"/>
          </a:xfrm>
        </p:spPr>
        <p:txBody>
          <a:bodyPr/>
          <a:lstStyle/>
          <a:p>
            <a:r>
              <a:rPr lang="en-US" dirty="0"/>
              <a:t>Rajesh Santoshi​​</a:t>
            </a:r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6D022823-DA88-4000-AF5C-DD9D86AAB18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680094" y="3579845"/>
            <a:ext cx="2118415" cy="390545"/>
          </a:xfrm>
        </p:spPr>
        <p:txBody>
          <a:bodyPr/>
          <a:lstStyle/>
          <a:p>
            <a:r>
              <a:rPr lang="en-US" dirty="0"/>
              <a:t>VP Marketing​</a:t>
            </a:r>
          </a:p>
        </p:txBody>
      </p:sp>
      <p:pic>
        <p:nvPicPr>
          <p:cNvPr id="95" name="Picture Placeholder 94" descr="Team member headshot">
            <a:extLst>
              <a:ext uri="{FF2B5EF4-FFF2-40B4-BE49-F238E27FC236}">
                <a16:creationId xmlns:a16="http://schemas.microsoft.com/office/drawing/2014/main" id="{37ED6110-7F2F-4387-B985-9EA6F99A6873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07" y="4143464"/>
            <a:ext cx="950588" cy="685062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7A0D945A-0CB5-4BDE-87F3-2853FB792A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80094" y="5098599"/>
            <a:ext cx="2118415" cy="332113"/>
          </a:xfrm>
        </p:spPr>
        <p:txBody>
          <a:bodyPr/>
          <a:lstStyle/>
          <a:p>
            <a:r>
              <a:rPr lang="en-US" dirty="0"/>
              <a:t>Robin Kline​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E6D9BF16-DF26-45DE-95BD-89F3AC75075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80094" y="5414833"/>
            <a:ext cx="2118415" cy="332113"/>
          </a:xfrm>
        </p:spPr>
        <p:txBody>
          <a:bodyPr/>
          <a:lstStyle/>
          <a:p>
            <a:r>
              <a:rPr lang="en-US" dirty="0"/>
              <a:t>Content Developer​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D5D4C-11E2-4F6B-B745-2C91B655D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33151-11E7-4418-96AB-ED268A7D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126F8-D496-4E7C-A098-9020927A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51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A5A89EF-81E9-4164-8EA3-DA69DAE6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4864608" cy="365760"/>
          </a:xfrm>
        </p:spPr>
        <p:txBody>
          <a:bodyPr/>
          <a:lstStyle/>
          <a:p>
            <a:r>
              <a:rPr lang="en-US" noProof="0" dirty="0"/>
              <a:t>Funding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71E90A6-692D-4864-8D2B-3BA5D7E6A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1609926"/>
              </p:ext>
            </p:extLst>
          </p:nvPr>
        </p:nvGraphicFramePr>
        <p:xfrm>
          <a:off x="502019" y="1911007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85F954A3-1EAC-45E0-B349-CA5CB13C6C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85758" y="2399173"/>
            <a:ext cx="1611892" cy="1151632"/>
          </a:xfrm>
        </p:spPr>
        <p:txBody>
          <a:bodyPr/>
          <a:lstStyle/>
          <a:p>
            <a:r>
              <a:rPr lang="en-US" dirty="0"/>
              <a:t>$12K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0F52927-1C90-418F-AD2E-50A3404A4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0511" y="4114240"/>
            <a:ext cx="2382386" cy="613702"/>
          </a:xfrm>
        </p:spPr>
        <p:txBody>
          <a:bodyPr/>
          <a:lstStyle/>
          <a:p>
            <a:r>
              <a:rPr lang="en-US" dirty="0"/>
              <a:t>Campaigns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7B13ECA-D5B9-4665-9100-4329449CD7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0511" y="4733168"/>
            <a:ext cx="2382386" cy="857935"/>
          </a:xfrm>
        </p:spPr>
        <p:txBody>
          <a:bodyPr>
            <a:normAutofit lnSpcReduction="10000"/>
          </a:bodyPr>
          <a:lstStyle/>
          <a:p>
            <a:r>
              <a:rPr lang="en-ZA" dirty="0"/>
              <a:t>Revenue obtained from online campaigns and reorders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E5713F8-4BD1-4F5A-958E-38D193282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20708"/>
              </p:ext>
            </p:extLst>
          </p:nvPr>
        </p:nvGraphicFramePr>
        <p:xfrm>
          <a:off x="3197349" y="1911007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5B6CF8D-4C68-40CD-A4BC-35882578294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969286" y="2399173"/>
            <a:ext cx="1611892" cy="1151632"/>
          </a:xfrm>
        </p:spPr>
        <p:txBody>
          <a:bodyPr/>
          <a:lstStyle/>
          <a:p>
            <a:r>
              <a:rPr lang="en-US" dirty="0"/>
              <a:t>$14K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152BCFD-FB2E-46FB-97FD-3B9579D9CD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84039" y="4114240"/>
            <a:ext cx="2382386" cy="613702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A53AC78-9DEF-4337-81E7-D9F9AF1F31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84039" y="4733168"/>
            <a:ext cx="2382386" cy="857935"/>
          </a:xfrm>
        </p:spPr>
        <p:txBody>
          <a:bodyPr/>
          <a:lstStyle/>
          <a:p>
            <a:r>
              <a:rPr lang="en-US" dirty="0"/>
              <a:t>Amount obtained through other investors​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4A8949C-F9E7-4C22-89B3-1CF3F4AF5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027386"/>
              </p:ext>
            </p:extLst>
          </p:nvPr>
        </p:nvGraphicFramePr>
        <p:xfrm>
          <a:off x="5881432" y="1911007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FAB27076-3031-420C-BA49-E845E9FB21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52814" y="2399173"/>
            <a:ext cx="1611892" cy="1151632"/>
          </a:xfrm>
        </p:spPr>
        <p:txBody>
          <a:bodyPr/>
          <a:lstStyle/>
          <a:p>
            <a:r>
              <a:rPr lang="en-US" dirty="0"/>
              <a:t>$32K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74D4F8B-10DE-4273-B585-F14235FFCD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67567" y="4114240"/>
            <a:ext cx="2382386" cy="613702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475A6F5-6459-4754-BF1B-6983DA5BC0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7567" y="4733168"/>
            <a:ext cx="2382386" cy="857935"/>
          </a:xfrm>
        </p:spPr>
        <p:txBody>
          <a:bodyPr/>
          <a:lstStyle/>
          <a:p>
            <a:r>
              <a:rPr lang="en-US" dirty="0"/>
              <a:t>Liquid cash we have</a:t>
            </a:r>
          </a:p>
          <a:p>
            <a:r>
              <a:rPr lang="en-US" dirty="0"/>
              <a:t>on hand​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44D3B3B-34C8-434F-91E8-D2C1BF4D9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8601640"/>
              </p:ext>
            </p:extLst>
          </p:nvPr>
        </p:nvGraphicFramePr>
        <p:xfrm>
          <a:off x="8564405" y="1911007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24AC2074-BC52-48C5-931D-3BB4A8B0B99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6341" y="2399173"/>
            <a:ext cx="1611892" cy="1151632"/>
          </a:xfrm>
        </p:spPr>
        <p:txBody>
          <a:bodyPr/>
          <a:lstStyle/>
          <a:p>
            <a:r>
              <a:rPr lang="en-US" dirty="0"/>
              <a:t>$82K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13FB31D-1957-4294-9D78-4274ACAAF6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51094" y="4114240"/>
            <a:ext cx="2382386" cy="613702"/>
          </a:xfrm>
        </p:spPr>
        <p:txBody>
          <a:bodyPr/>
          <a:lstStyle/>
          <a:p>
            <a:r>
              <a:rPr lang="en-US" dirty="0"/>
              <a:t>Shares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7490C32-D0EF-409A-8838-0ADB755999A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51094" y="4733168"/>
            <a:ext cx="2382386" cy="857935"/>
          </a:xfrm>
        </p:spPr>
        <p:txBody>
          <a:bodyPr/>
          <a:lstStyle/>
          <a:p>
            <a:r>
              <a:rPr lang="en-US" dirty="0"/>
              <a:t>Number of shares converted into USD​</a:t>
            </a:r>
          </a:p>
        </p:txBody>
      </p:sp>
      <p:sp>
        <p:nvSpPr>
          <p:cNvPr id="51" name="Date Placeholder 50">
            <a:extLst>
              <a:ext uri="{FF2B5EF4-FFF2-40B4-BE49-F238E27FC236}">
                <a16:creationId xmlns:a16="http://schemas.microsoft.com/office/drawing/2014/main" id="{04CAC2AB-5761-44BB-98FA-2160C470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2" name="Footer Placeholder 51">
            <a:extLst>
              <a:ext uri="{FF2B5EF4-FFF2-40B4-BE49-F238E27FC236}">
                <a16:creationId xmlns:a16="http://schemas.microsoft.com/office/drawing/2014/main" id="{7026ED2A-0000-445D-B5A1-8A5D0E287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6813B31E-86C3-4175-9D10-220062CA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1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noProof="0" dirty="0"/>
              <a:t>About us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r>
              <a:rPr lang="en-US" dirty="0"/>
              <a:t>At Contoso, we empower businesses to foster collaborative thinking to further drive workplace innovation. By closing the loop on task management and using the latest technology, we help businesses grow and nurture a consumer-first mindset.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993" y="2689071"/>
            <a:ext cx="4567209" cy="2212496"/>
          </a:xfrm>
        </p:spPr>
        <p:txBody>
          <a:bodyPr/>
          <a:lstStyle/>
          <a:p>
            <a:r>
              <a:rPr lang="en-US" dirty="0"/>
              <a:t>At Contoso, we believe in giving 110%. By closing the loop on task management and using the latest technology, we help businesses grow and nurture a consumer-first mindset. We thrive because of our market knowledge and a great team behind our product. As our CEO says, "Efficiencies will come from proactively transforming how we do business."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A33AC-E039-49B8-9D53-D790DEF7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37D303-3D91-4DF5-9E06-C9394D71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/>
              <a:t>Mirjam Nilsson​​</a:t>
            </a:r>
          </a:p>
          <a:p>
            <a:r>
              <a:rPr lang="en-US" dirty="0"/>
              <a:t>206-555-0146​</a:t>
            </a:r>
          </a:p>
          <a:p>
            <a:r>
              <a:rPr lang="en-US" dirty="0"/>
              <a:t>mirjam@contoso.com​</a:t>
            </a:r>
          </a:p>
          <a:p>
            <a:r>
              <a:rPr lang="en-US" dirty="0"/>
              <a:t>www.contoso.com​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Problem</a:t>
            </a:r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7" y="1921400"/>
            <a:ext cx="2289974" cy="365125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46476" y="1921400"/>
            <a:ext cx="2289974" cy="365125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7910" y="1921400"/>
            <a:ext cx="2289974" cy="365125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8" y="2245710"/>
            <a:ext cx="2289974" cy="1739538"/>
          </a:xfrm>
        </p:spPr>
        <p:txBody>
          <a:bodyPr/>
          <a:lstStyle/>
          <a:p>
            <a:r>
              <a:rPr lang="en-US" dirty="0"/>
              <a:t>New businesses need organizational tools, but are using old or outdated products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6476" y="2245710"/>
            <a:ext cx="2289974" cy="1739538"/>
          </a:xfrm>
        </p:spPr>
        <p:txBody>
          <a:bodyPr>
            <a:normAutofit/>
          </a:bodyPr>
          <a:lstStyle/>
          <a:p>
            <a:r>
              <a:rPr lang="en-US" dirty="0"/>
              <a:t>10% increase of task management tools proves that there's consumer interest for more simple management tools and technology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7910" y="2245710"/>
            <a:ext cx="228997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Purchases of task management software was up by $2 million in 2019 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5518" y="4118846"/>
            <a:ext cx="2289972" cy="365125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70A850F-E957-43F7-B7FA-3CD8740791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46476" y="4118846"/>
            <a:ext cx="2289974" cy="365125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5519" y="4451209"/>
            <a:ext cx="2289972" cy="1457161"/>
          </a:xfrm>
        </p:spPr>
        <p:txBody>
          <a:bodyPr/>
          <a:lstStyle/>
          <a:p>
            <a:r>
              <a:rPr lang="en-US" dirty="0"/>
              <a:t>Loss of sales by not offering easier management tools that push teams to the finish line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2753D88-B840-4BCA-80FC-E51B691A8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46476" y="4443157"/>
            <a:ext cx="2289974" cy="1463249"/>
          </a:xfrm>
        </p:spPr>
        <p:txBody>
          <a:bodyPr/>
          <a:lstStyle/>
          <a:p>
            <a:r>
              <a:rPr lang="en-US" dirty="0"/>
              <a:t>Customers want something that’s easy to adopt and simple to 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/>
          <a:lstStyle/>
          <a:p>
            <a:r>
              <a:rPr lang="en-US" noProof="0" dirty="0"/>
              <a:t>Solution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517776"/>
          </a:xfrm>
        </p:spPr>
        <p:txBody>
          <a:bodyPr>
            <a:normAutofit/>
          </a:bodyPr>
          <a:lstStyle/>
          <a:p>
            <a:r>
              <a:rPr lang="en-US" dirty="0"/>
              <a:t>Our product makes managing tasks easier, and no other product on the market offers the same benefits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2859090" cy="1475319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3532639"/>
            <a:ext cx="2859089" cy="365125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06711" y="3532639"/>
            <a:ext cx="2859090" cy="365125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2859089" cy="1526930"/>
          </a:xfrm>
        </p:spPr>
        <p:txBody>
          <a:bodyPr/>
          <a:lstStyle/>
          <a:p>
            <a:r>
              <a:rPr lang="en-US" dirty="0"/>
              <a:t>Reduce costs for client by helping project managers stay on target within deadlines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6711" y="3837269"/>
            <a:ext cx="2859090" cy="1533310"/>
          </a:xfrm>
        </p:spPr>
        <p:txBody>
          <a:bodyPr>
            <a:normAutofit/>
          </a:bodyPr>
          <a:lstStyle/>
          <a:p>
            <a:r>
              <a:rPr lang="en-US" dirty="0"/>
              <a:t>A simple product that gives businesses the information they need in order to  complete projects on time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Overview</a:t>
            </a:r>
          </a:p>
        </p:txBody>
      </p:sp>
      <p:pic>
        <p:nvPicPr>
          <p:cNvPr id="74" name="Picture Placeholder 73" descr="Box outline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0614" y="2847098"/>
            <a:ext cx="603504" cy="603504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3639417"/>
            <a:ext cx="2383764" cy="365125"/>
          </a:xfrm>
        </p:spPr>
        <p:txBody>
          <a:bodyPr>
            <a:normAutofit/>
          </a:bodyPr>
          <a:lstStyle/>
          <a:p>
            <a:r>
              <a:rPr lang="en-US" dirty="0"/>
              <a:t>Unique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484" y="3965866"/>
            <a:ext cx="2383764" cy="1126085"/>
          </a:xfrm>
        </p:spPr>
        <p:txBody>
          <a:bodyPr/>
          <a:lstStyle/>
          <a:p>
            <a:r>
              <a:rPr lang="en-US" dirty="0"/>
              <a:t>Only product specifically dedicated to task management​</a:t>
            </a:r>
          </a:p>
        </p:txBody>
      </p:sp>
      <p:pic>
        <p:nvPicPr>
          <p:cNvPr id="75" name="Picture Placeholder 74" descr="Store outline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69110" y="2847098"/>
            <a:ext cx="603504" cy="603504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503" y="3639417"/>
            <a:ext cx="2502719" cy="365125"/>
          </a:xfrm>
        </p:spPr>
        <p:txBody>
          <a:bodyPr>
            <a:normAutofit/>
          </a:bodyPr>
          <a:lstStyle/>
          <a:p>
            <a:r>
              <a:rPr lang="en-US" dirty="0"/>
              <a:t>First to market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8982" y="3969554"/>
            <a:ext cx="2383764" cy="1126085"/>
          </a:xfrm>
        </p:spPr>
        <p:txBody>
          <a:bodyPr>
            <a:normAutofit/>
          </a:bodyPr>
          <a:lstStyle/>
          <a:p>
            <a:r>
              <a:rPr lang="en-ZA" dirty="0"/>
              <a:t>First beautifully designed product that's both stylish and functional</a:t>
            </a:r>
            <a:endParaRPr lang="en-US" dirty="0"/>
          </a:p>
        </p:txBody>
      </p:sp>
      <p:pic>
        <p:nvPicPr>
          <p:cNvPr id="76" name="Picture Placeholder 75" descr="Clipboard Partially Crossed outline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227608" y="2847098"/>
            <a:ext cx="603504" cy="603504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7478" y="3639417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Tested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478" y="3953422"/>
            <a:ext cx="2383765" cy="1126085"/>
          </a:xfrm>
        </p:spPr>
        <p:txBody>
          <a:bodyPr>
            <a:normAutofit/>
          </a:bodyPr>
          <a:lstStyle/>
          <a:p>
            <a:r>
              <a:rPr lang="en-US" dirty="0"/>
              <a:t>Conducted testing with start ups in the area</a:t>
            </a:r>
          </a:p>
        </p:txBody>
      </p:sp>
      <p:pic>
        <p:nvPicPr>
          <p:cNvPr id="77" name="Picture Placeholder 76" descr="Questions outline">
            <a:extLst>
              <a:ext uri="{FF2B5EF4-FFF2-40B4-BE49-F238E27FC236}">
                <a16:creationId xmlns:a16="http://schemas.microsoft.com/office/drawing/2014/main" id="{D1E6E4D0-906D-4B29-A5A3-EDBA9E13B7A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78575" y="2847098"/>
            <a:ext cx="603504" cy="603504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88445" y="3639417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Authentic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8445" y="3953422"/>
            <a:ext cx="2383765" cy="1126085"/>
          </a:xfrm>
        </p:spPr>
        <p:txBody>
          <a:bodyPr/>
          <a:lstStyle/>
          <a:p>
            <a:r>
              <a:rPr lang="en-ZA" dirty="0"/>
              <a:t>Designed with the help and input of software experts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woman with VR goggles on her face&#10;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570" y="729926"/>
            <a:ext cx="6456836" cy="5388772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405" y="3201410"/>
            <a:ext cx="4614604" cy="1291638"/>
          </a:xfrm>
        </p:spPr>
        <p:txBody>
          <a:bodyPr/>
          <a:lstStyle/>
          <a:p>
            <a:r>
              <a:rPr lang="en-ZA" dirty="0"/>
              <a:t>Simple and efficient to use</a:t>
            </a:r>
            <a:r>
              <a:rPr lang="en-US" dirty="0"/>
              <a:t>​</a:t>
            </a:r>
          </a:p>
          <a:p>
            <a:r>
              <a:rPr lang="en-ZA" dirty="0"/>
              <a:t>Quick customer service assistance</a:t>
            </a:r>
            <a:r>
              <a:rPr lang="en-US" dirty="0"/>
              <a:t>​</a:t>
            </a:r>
          </a:p>
          <a:p>
            <a:r>
              <a:rPr lang="en-ZA" dirty="0"/>
              <a:t>Free 90-day trial for new customers​</a:t>
            </a:r>
            <a:r>
              <a:rPr lang="en-US" dirty="0"/>
              <a:t>​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ABC6DE-6467-4345-ACB9-6CF75ECA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CA845-7827-4721-AEC5-78977CC3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overview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</p:spPr>
        <p:txBody>
          <a:bodyPr/>
          <a:lstStyle/>
          <a:p>
            <a:r>
              <a:rPr lang="en-US" noProof="0" dirty="0"/>
              <a:t>Business Model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368506"/>
            <a:ext cx="4771030" cy="365125"/>
          </a:xfrm>
        </p:spPr>
        <p:txBody>
          <a:bodyPr/>
          <a:lstStyle/>
          <a:p>
            <a:r>
              <a:rPr lang="en-ZA" dirty="0"/>
              <a:t>Research​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605040"/>
            <a:ext cx="4771030" cy="801073"/>
          </a:xfrm>
        </p:spPr>
        <p:txBody>
          <a:bodyPr/>
          <a:lstStyle/>
          <a:p>
            <a:r>
              <a:rPr lang="en-US" dirty="0"/>
              <a:t>We based our research on market trends and software sales ​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544629"/>
            <a:ext cx="4771030" cy="365125"/>
          </a:xfrm>
        </p:spPr>
        <p:txBody>
          <a:bodyPr/>
          <a:lstStyle/>
          <a:p>
            <a:r>
              <a:rPr lang="en-ZA" dirty="0"/>
              <a:t>Abstract​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7" y="3781163"/>
            <a:ext cx="4771030" cy="801073"/>
          </a:xfrm>
        </p:spPr>
        <p:txBody>
          <a:bodyPr/>
          <a:lstStyle/>
          <a:p>
            <a:r>
              <a:rPr lang="en-US" dirty="0"/>
              <a:t>We believe people need new management tools to help businesses achieve their OKRs​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739239"/>
            <a:ext cx="4771030" cy="365125"/>
          </a:xfrm>
        </p:spPr>
        <p:txBody>
          <a:bodyPr/>
          <a:lstStyle/>
          <a:p>
            <a:r>
              <a:rPr lang="en-ZA" dirty="0"/>
              <a:t>Design​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7" y="4975773"/>
            <a:ext cx="4771030" cy="546815"/>
          </a:xfrm>
        </p:spPr>
        <p:txBody>
          <a:bodyPr/>
          <a:lstStyle/>
          <a:p>
            <a:r>
              <a:rPr lang="en-US" dirty="0"/>
              <a:t>Minimalist design and easy to use ​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F5B4A0FC-ADD0-4E64-B8C2-69CCEE2F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Market overview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9939B-FA21-4FA1-A5DB-10BED2CBB0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068" y="2806964"/>
            <a:ext cx="2693128" cy="991689"/>
          </a:xfrm>
        </p:spPr>
        <p:txBody>
          <a:bodyPr/>
          <a:lstStyle/>
          <a:p>
            <a:r>
              <a:rPr lang="en-US" dirty="0"/>
              <a:t>$3B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2F212-1398-4A65-88AF-8CF7AA202C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075" y="4076963"/>
            <a:ext cx="3035881" cy="1485635"/>
          </a:xfrm>
        </p:spPr>
        <p:txBody>
          <a:bodyPr/>
          <a:lstStyle/>
          <a:p>
            <a:r>
              <a:rPr lang="en-ZA" dirty="0"/>
              <a:t>Opportunity to build</a:t>
            </a:r>
            <a:r>
              <a:rPr lang="en-US" dirty="0"/>
              <a:t>​</a:t>
            </a:r>
          </a:p>
          <a:p>
            <a:r>
              <a:rPr lang="en-ZA" dirty="0"/>
              <a:t>Fully inclusive market</a:t>
            </a:r>
            <a:r>
              <a:rPr lang="en-US" dirty="0"/>
              <a:t>​</a:t>
            </a:r>
          </a:p>
          <a:p>
            <a:r>
              <a:rPr lang="en-ZA" dirty="0"/>
              <a:t>Total addressable market</a:t>
            </a:r>
            <a:r>
              <a:rPr lang="en-US" dirty="0"/>
              <a:t>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0370D4-F190-42D8-9B6E-CD2F019E97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73324" y="2806964"/>
            <a:ext cx="2693128" cy="991689"/>
          </a:xfrm>
        </p:spPr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6DFCE7-1E3B-4E8A-8EE5-65C858B45D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89632" y="4076963"/>
            <a:ext cx="3035880" cy="1485635"/>
          </a:xfrm>
        </p:spPr>
        <p:txBody>
          <a:bodyPr>
            <a:normAutofit/>
          </a:bodyPr>
          <a:lstStyle/>
          <a:p>
            <a:r>
              <a:rPr lang="en-US" dirty="0"/>
              <a:t>Freedom to invent​</a:t>
            </a:r>
          </a:p>
          <a:p>
            <a:r>
              <a:rPr lang="en-ZA" dirty="0"/>
              <a:t>Selectively inclusive market</a:t>
            </a:r>
            <a:r>
              <a:rPr lang="en-US" dirty="0"/>
              <a:t>​</a:t>
            </a:r>
          </a:p>
          <a:p>
            <a:r>
              <a:rPr lang="en-ZA" dirty="0"/>
              <a:t>Serviceable available market</a:t>
            </a:r>
            <a:r>
              <a:rPr lang="en-US" dirty="0"/>
              <a:t>​</a:t>
            </a:r>
          </a:p>
          <a:p>
            <a:r>
              <a:rPr lang="en-ZA" dirty="0"/>
              <a:t>​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617D84-E4AF-4684-828C-7122D1E9D0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40173" y="2806964"/>
            <a:ext cx="2693128" cy="991689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A87E01-FC7F-44D2-A33A-093F69E616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63187" y="4076963"/>
            <a:ext cx="3023761" cy="1485635"/>
          </a:xfrm>
        </p:spPr>
        <p:txBody>
          <a:bodyPr>
            <a:normAutofit/>
          </a:bodyPr>
          <a:lstStyle/>
          <a:p>
            <a:r>
              <a:rPr lang="en-ZA" dirty="0"/>
              <a:t>Few competitors​</a:t>
            </a:r>
          </a:p>
          <a:p>
            <a:r>
              <a:rPr lang="en-ZA" dirty="0"/>
              <a:t>Specifically targeted market</a:t>
            </a:r>
            <a:r>
              <a:rPr lang="en-US" dirty="0"/>
              <a:t>​</a:t>
            </a:r>
          </a:p>
          <a:p>
            <a:r>
              <a:rPr lang="en-ZA" dirty="0"/>
              <a:t>Serviceable obtainable market​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032CAE6-162A-406E-ADF7-B962187DD4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CE635D0-1405-4769-AE67-756AE3CA6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CE5032-D1E3-4E38-B2FF-0C381B14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1066</Words>
  <Application>Microsoft Office PowerPoint</Application>
  <PresentationFormat>Widescreen</PresentationFormat>
  <Paragraphs>329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Avenir Next LT Pro</vt:lpstr>
      <vt:lpstr>Bierstadt</vt:lpstr>
      <vt:lpstr>Calibri</vt:lpstr>
      <vt:lpstr>Courier New</vt:lpstr>
      <vt:lpstr>Posterama</vt:lpstr>
      <vt:lpstr>Posterama Bold</vt:lpstr>
      <vt:lpstr>Office Theme</vt:lpstr>
      <vt:lpstr>Pitch Deck</vt:lpstr>
      <vt:lpstr>About us</vt:lpstr>
      <vt:lpstr>Problem</vt:lpstr>
      <vt:lpstr>Solution</vt:lpstr>
      <vt:lpstr>Product Overview</vt:lpstr>
      <vt:lpstr>Product benefits</vt:lpstr>
      <vt:lpstr>Company overview</vt:lpstr>
      <vt:lpstr>Business Model</vt:lpstr>
      <vt:lpstr>Market overview</vt:lpstr>
      <vt:lpstr>Market Comparison</vt:lpstr>
      <vt:lpstr>Our competition</vt:lpstr>
      <vt:lpstr>competition</vt:lpstr>
      <vt:lpstr>Growth strategy</vt:lpstr>
      <vt:lpstr>Traction</vt:lpstr>
      <vt:lpstr>Two-year action plan</vt:lpstr>
      <vt:lpstr>Financials</vt:lpstr>
      <vt:lpstr>Meet the team</vt:lpstr>
      <vt:lpstr>The Full team</vt:lpstr>
      <vt:lpstr>Funding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2023-02-22T11:53:18Z</dcterms:created>
  <dcterms:modified xsi:type="dcterms:W3CDTF">2023-02-22T11:53:29Z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